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mp4" ContentType="video/unknown"/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2.xml" ContentType="application/vnd.openxmlformats-officedocument.presentationml.slide+xml"/>
  <Override PartName="/ppt/slideLayouts/slideLayout1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8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Layouts/slideLayout1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7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Slides/notesSlide12.xml" ContentType="application/vnd.openxmlformats-officedocument.presentationml.notesSlide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Masters/slideMaster2.xml" ContentType="application/vnd.openxmlformats-officedocument.presentationml.slideMaster+xml"/>
  <Override PartName="/ppt/notesSlides/notesSlide2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s/slide8.xml" ContentType="application/vnd.openxmlformats-officedocument.presentationml.slide+xml"/>
  <Override PartName="/docProps/app.xml" ContentType="application/vnd.openxmlformats-officedocument.extended-properties+xml"/>
  <Override PartName="/ppt/slides/slide4.xml" ContentType="application/vnd.openxmlformats-officedocument.presentationml.slide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slides/slide11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7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5.xml" ContentType="application/vnd.openxmlformats-officedocument.presentationml.slide+xml"/>
  <Override PartName="/ppt/presentation.xml" ContentType="application/vnd.openxmlformats-officedocument.presentationml.presentation.main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slideLayouts/slideLayout15.xml" ContentType="application/vnd.openxmlformats-officedocument.presentationml.slideLayout+xml"/>
  <Override PartName="/ppt/charts/style1.xml" ContentType="application/vnd.ms-office.chartstyle+xml"/>
  <Override PartName="/ppt/charts/colors1.xml" ContentType="application/vnd.ms-office.chartcolorstyl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charts/chart1.xml" ContentType="application/vnd.openxmlformats-officedocument.drawingml.chart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  <p:sldMasterId id="2147483660" r:id="rId2"/>
  </p:sldMasterIdLst>
  <p:notesMasterIdLst>
    <p:notesMasterId r:id="rId2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2192000" cy="6858000"/>
  <p:notesSz cx="12192000" cy="6858000"/>
  <p:defaultTextStyle>
    <a:defPPr>
      <a:defRPr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55" d="100"/>
          <a:sy n="55" d="100"/>
        </p:scale>
        <p:origin x="1212" y="66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theme" Target="theme/theme1.xml"/><Relationship Id="rId4" Type="http://schemas.openxmlformats.org/officeDocument/2006/relationships/theme" Target="theme/theme2.xml"/><Relationship Id="rId5" Type="http://schemas.openxmlformats.org/officeDocument/2006/relationships/theme" Target="theme/theme3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 /><Relationship Id="rId26" Type="http://schemas.openxmlformats.org/officeDocument/2006/relationships/tableStyles" Target="tableStyles.xml" /><Relationship Id="rId27" Type="http://schemas.openxmlformats.org/officeDocument/2006/relationships/viewProps" Target="viewProps.xml" /></Relationships>
</file>

<file path=ppt/charts/_rels/chart1.xml.rels><?xml version="1.0" encoding="UTF-8" standalone="yes"?><Relationships xmlns="http://schemas.openxmlformats.org/package/2006/relationships"><Relationship Id="rId1" Type="http://schemas.microsoft.com/office/2011/relationships/chartStyle" Target="style1.xml" /><Relationship Id="rId2" Type="http://schemas.microsoft.com/office/2011/relationships/chartColorStyle" Target="colors1.xml" /><Relationship Id="rId3" Type="http://schemas.openxmlformats.org/officeDocument/2006/relationships/package" Target="../embeddings/Microsoft_Excel_Worksheet1.xlsx"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mc="http://schemas.openxmlformats.org/markup-compatibility/2006" xmlns:c14="http://schemas.microsoft.com/office/drawing/2007/8/2/chart">
  <c:date1904 val="0"/>
  <c:lang val="ru-RU"/>
  <c:roundedCorners val="0"/>
  <mc:AlternateContent>
    <mc:Choice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50" b="0" i="0" u="none" strike="noStrike" spc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i="1">
                <a:latin typeface="ISOCPEUR"/>
              </a:rPr>
              <a:t>Значения весовых коэффициентов для оценки эргономических свойств</a:t>
            </a:r>
            <a:endParaRPr/>
          </a:p>
        </c:rich>
      </c:tx>
      <c:layout/>
      <c:overlay val="0"/>
      <c:spPr bwMode="auto">
        <a:prstGeom prst="rect">
          <a:avLst/>
        </a:prstGeom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50" b="0" i="0" u="none" strike="noStrike" spc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 xml:space="preserve">Значения весовых коэффициентов для оценки эргономических свойств</c:v>
                </c:pt>
              </c:strCache>
            </c:strRef>
          </c:tx>
          <c:dPt>
            <c:idx val="0"/>
            <c:bubble3D val="0"/>
            <c:spPr bwMode="auto">
              <a:prstGeom prst="rect">
                <a:avLst/>
              </a:prstGeom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 bwMode="auto"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 bwMode="auto">
              <a:prstGeom prst="rect">
                <a:avLst/>
              </a:prstGeom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 bwMode="auto">
              <a:prstGeom prst="rect">
                <a:avLst/>
              </a:prstGeom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 bwMode="auto">
              <a:prstGeom prst="rect">
                <a:avLst/>
              </a:prstGeom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dLblPos val="outEnd"/>
              <c:layout/>
              <c:showBubbleSize val="0"/>
              <c:showCatName val="1"/>
              <c:showLegendKey val="0"/>
              <c:showPercent val="0"/>
              <c:showSerName val="0"/>
              <c:showVal val="1"/>
              <c:spPr bwMode="auto">
                <a:prstGeom prst="rect">
                  <a:avLst/>
                </a:prstGeom>
                <a:solidFill>
                  <a:prstClr val="white"/>
                </a:solidFill>
                <a:ln>
                  <a:solidFill>
                    <a:prstClr val="black">
                      <a:lumMod val="25000"/>
                      <a:lumOff val="75000"/>
                    </a:prstClr>
                  </a:solidFill>
                </a:ln>
                <a:effectLst/>
              </c:spPr>
              <c:txPr>
                <a:bodyPr rot="0" spcFirstLastPara="1" vertOverflow="clip" horzOverflow="clip" vert="horz" wrap="square" lIns="38099" tIns="19049" rIns="38099" bIns="19049" anchor="ctr" anchorCtr="1">
                  <a:noAutofit/>
                </a:bodyPr>
                <a:lstStyle/>
                <a:p>
                  <a:pPr>
                    <a:defRPr sz="1200" b="0" i="1" u="none" strike="noStrike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ISOCPEUR"/>
                      <a:ea typeface="+mn-ea"/>
                      <a:cs typeface="+mn-cs"/>
                    </a:defRPr>
                  </a:pPr>
                  <a:endParaRPr/>
                </a:p>
              </c:txPr>
            </c:dLbl>
            <c:dLbl>
              <c:idx val="1"/>
              <c:dLblPos val="outEnd"/>
              <c:layout>
                <c:manualLayout>
                  <c:x val="-0.036830000000000002"/>
                  <c:y val="0"/>
                </c:manualLayout>
              </c:layout>
              <c:showBubbleSize val="0"/>
              <c:showCatName val="1"/>
              <c:showLegendKey val="0"/>
              <c:showPercent val="0"/>
              <c:showSerName val="0"/>
              <c:showVal val="1"/>
              <c:spPr bwMode="auto">
                <a:prstGeom prst="rect">
                  <a:avLst/>
                </a:prstGeom>
                <a:solidFill>
                  <a:prstClr val="white"/>
                </a:solidFill>
                <a:ln>
                  <a:solidFill>
                    <a:prstClr val="black">
                      <a:lumMod val="25000"/>
                      <a:lumOff val="75000"/>
                    </a:prstClr>
                  </a:solidFill>
                </a:ln>
                <a:effectLst/>
              </c:spPr>
              <c:txPr>
                <a:bodyPr rot="0" spcFirstLastPara="1" vertOverflow="clip" horzOverflow="clip" vert="horz" wrap="square" lIns="38099" tIns="19049" rIns="38099" bIns="19049" anchor="ctr" anchorCtr="1">
                  <a:noAutofit/>
                </a:bodyPr>
                <a:lstStyle/>
                <a:p>
                  <a:pPr>
                    <a:defRPr sz="1200" b="0" i="1" u="none" strike="noStrike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ISOCPEUR"/>
                      <a:ea typeface="+mn-ea"/>
                      <a:cs typeface="+mn-cs"/>
                    </a:defRPr>
                  </a:pPr>
                  <a:endParaRPr/>
                </a:p>
              </c:txPr>
            </c:dLbl>
            <c:dLbl>
              <c:idx val="2"/>
              <c:dLblPos val="outEnd"/>
              <c:layout/>
              <c:showBubbleSize val="0"/>
              <c:showCatName val="1"/>
              <c:showLegendKey val="0"/>
              <c:showPercent val="0"/>
              <c:showSerName val="0"/>
              <c:showVal val="1"/>
              <c:spPr bwMode="auto">
                <a:prstGeom prst="rect">
                  <a:avLst/>
                </a:prstGeom>
                <a:solidFill>
                  <a:prstClr val="white"/>
                </a:solidFill>
                <a:ln>
                  <a:solidFill>
                    <a:prstClr val="black">
                      <a:lumMod val="25000"/>
                      <a:lumOff val="75000"/>
                    </a:prstClr>
                  </a:solidFill>
                </a:ln>
                <a:effectLst/>
              </c:spPr>
              <c:txPr>
                <a:bodyPr rot="0" spcFirstLastPara="1" vertOverflow="clip" horzOverflow="clip" vert="horz" wrap="square" lIns="38099" tIns="19049" rIns="38099" bIns="19049" anchor="ctr" anchorCtr="1">
                  <a:noAutofit/>
                </a:bodyPr>
                <a:lstStyle/>
                <a:p>
                  <a:pPr>
                    <a:defRPr sz="1200" b="0" i="1" u="none" strike="noStrike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ISOCPEUR"/>
                      <a:ea typeface="+mn-ea"/>
                      <a:cs typeface="+mn-cs"/>
                    </a:defRPr>
                  </a:pPr>
                  <a:endParaRPr/>
                </a:p>
              </c:txPr>
            </c:dLbl>
            <c:dLbl>
              <c:idx val="3"/>
              <c:dLblPos val="outEnd"/>
              <c:layout>
                <c:manualLayout>
                  <c:x val="-0.041849999999999998"/>
                  <c:y val="0.040169999999999997"/>
                </c:manualLayout>
              </c:layout>
              <c:showBubbleSize val="0"/>
              <c:showCatName val="1"/>
              <c:showLegendKey val="0"/>
              <c:showPercent val="0"/>
              <c:showSerName val="0"/>
              <c:showVal val="1"/>
              <c:spPr bwMode="auto">
                <a:prstGeom prst="rect">
                  <a:avLst/>
                </a:prstGeom>
                <a:solidFill>
                  <a:prstClr val="white"/>
                </a:solidFill>
                <a:ln>
                  <a:solidFill>
                    <a:prstClr val="black">
                      <a:lumMod val="25000"/>
                      <a:lumOff val="75000"/>
                    </a:prstClr>
                  </a:solidFill>
                </a:ln>
                <a:effectLst/>
              </c:spPr>
              <c:txPr>
                <a:bodyPr rot="0" spcFirstLastPara="1" vertOverflow="clip" horzOverflow="clip" vert="horz" wrap="square" lIns="38099" tIns="19049" rIns="38099" bIns="19049" anchor="ctr" anchorCtr="1">
                  <a:noAutofit/>
                </a:bodyPr>
                <a:lstStyle/>
                <a:p>
                  <a:pPr>
                    <a:defRPr sz="1200" b="0" i="1" u="none" strike="noStrike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ISOCPEUR"/>
                      <a:ea typeface="+mn-ea"/>
                      <a:cs typeface="+mn-cs"/>
                    </a:defRPr>
                  </a:pPr>
                  <a:endParaRPr/>
                </a:p>
              </c:txPr>
            </c:dLbl>
            <c:dLbl>
              <c:idx val="4"/>
              <c:dLblPos val="outEnd"/>
              <c:layout/>
              <c:showBubbleSize val="0"/>
              <c:showCatName val="1"/>
              <c:showLegendKey val="0"/>
              <c:showPercent val="0"/>
              <c:showSerName val="0"/>
              <c:showVal val="1"/>
              <c:spPr bwMode="auto">
                <a:prstGeom prst="rect">
                  <a:avLst/>
                </a:prstGeom>
                <a:solidFill>
                  <a:prstClr val="white"/>
                </a:solidFill>
                <a:ln>
                  <a:solidFill>
                    <a:prstClr val="black">
                      <a:lumMod val="25000"/>
                      <a:lumOff val="75000"/>
                    </a:prstClr>
                  </a:solidFill>
                </a:ln>
                <a:effectLst/>
              </c:spPr>
              <c:txPr>
                <a:bodyPr rot="0" spcFirstLastPara="1" vertOverflow="clip" horzOverflow="clip" vert="horz" wrap="square" lIns="38099" tIns="19049" rIns="38099" bIns="19049" anchor="ctr" anchorCtr="1">
                  <a:noAutofit/>
                </a:bodyPr>
                <a:lstStyle/>
                <a:p>
                  <a:pPr>
                    <a:defRPr sz="1200" b="0" i="1" u="none" strike="noStrike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ISOCPEUR"/>
                      <a:ea typeface="+mn-ea"/>
                      <a:cs typeface="+mn-cs"/>
                    </a:defRPr>
                  </a:pPr>
                  <a:endParaRPr/>
                </a:p>
              </c:txPr>
            </c:dLbl>
            <c:dLblPos val="outEnd"/>
            <c:showBubbleSize val="0"/>
            <c:showCatName val="1"/>
            <c:showLeaderLines val="0"/>
            <c:showLegendKey val="0"/>
            <c:showPercent val="0"/>
            <c:showSerName val="0"/>
            <c:showVal val="1"/>
            <c:spPr bwMode="auto">
              <a:prstGeom prst="rect">
                <a:avLst/>
              </a:prstGeom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099" tIns="19049" rIns="38099" bIns="19049" anchor="ctr" anchorCtr="1">
                <a:spAutoFit/>
              </a:bodyPr>
              <a:lstStyle/>
              <a:p>
                <a:pPr>
                  <a:defRPr sz="1200" b="0" i="1" u="none" strike="noStrike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ISOCPEUR"/>
                    <a:ea typeface="+mn-ea"/>
                    <a:cs typeface="+mn-cs"/>
                  </a:defRPr>
                </a:pPr>
                <a:endParaRPr/>
              </a:p>
            </c:txPr>
          </c:dLbls>
          <c:cat>
            <c:strRef>
              <c:f>Лист1!$A$2:$A$6</c:f>
              <c:strCache>
                <c:ptCount val="5"/>
                <c:pt idx="0">
                  <c:v>Психологический</c:v>
                </c:pt>
                <c:pt idx="1">
                  <c:v>Психофизиологический</c:v>
                </c:pt>
                <c:pt idx="3">
                  <c:v>Социально-психологический</c:v>
                </c:pt>
              </c:strCache>
            </c:str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0.6</c:v>
                </c:pt>
                <c:pt idx="1">
                  <c:v>0.3</c:v>
                </c:pt>
                <c:pt idx="3">
                  <c:v>0.1</c:v>
                </c:pt>
              </c:numCache>
            </c:numRef>
          </c:val>
        </c:ser>
        <c:dLbls>
          <c:showBubbleSize val="0"/>
          <c:showCatName val="0"/>
          <c:showLeaderLines val="0"/>
          <c:showLegendKey val="0"/>
          <c:showPercent val="0"/>
          <c:showSerName val="0"/>
          <c:showVal val="0"/>
        </c:dLbls>
        <c:firstSliceAng val="0"/>
      </c:pieChart>
      <c:spPr bwMode="auto">
        <a:prstGeom prst="rect">
          <a:avLst/>
        </a:prstGeom>
        <a:noFill/>
        <a:ln>
          <a:noFill/>
        </a:ln>
        <a:effectLst/>
      </c:spPr>
    </c:plotArea>
    <c:plotVisOnly val="1"/>
    <c:dispBlanksAs val="gap"/>
    <c:showDLblsOverMax val="0"/>
  </c:chart>
  <c:spPr bwMode="auto">
    <a:xfrm>
      <a:off x="1773464" y="719665"/>
      <a:ext cx="8127999" cy="5418665"/>
    </a:xfrm>
    <a:prstGeom prst="rect">
      <a:avLst/>
    </a:prstGeom>
    <a:noFill/>
    <a:ln>
      <a:noFill/>
    </a:ln>
    <a:effectLst/>
  </c:spPr>
  <c:txPr>
    <a:bodyPr/>
    <a:lstStyle/>
    <a:p>
      <a:pPr>
        <a:defRPr/>
      </a:pPr>
      <a:endParaRPr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5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 bwMode="auto">
      <a:prstGeom prst="rect">
        <a:avLst/>
      </a:prstGeom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200"/>
  </cs:categoryAxis>
  <cs:chartArea>
    <cs:lnRef idx="0"/>
    <cs:fillRef idx="0"/>
    <cs:effectRef idx="0"/>
    <cs:fontRef idx="minor">
      <a:schemeClr val="tx1"/>
    </cs:fontRef>
    <cs:spPr bwMode="auto">
      <a:prstGeom prst="rect">
        <a:avLst/>
      </a:prstGeom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200"/>
  </cs:dataLabel>
  <cs:dataPoint>
    <cs:lnRef idx="0"/>
    <cs:fillRef idx="1">
      <cs:styleClr val="auto"/>
    </cs:fillRef>
    <cs:effectRef idx="0"/>
    <cs:fontRef idx="minor">
      <a:schemeClr val="tx1"/>
    </cs:fontRef>
    <cs:spPr bwMode="auto">
      <a:prstGeom prst="rect">
        <a:avLst/>
      </a:prstGeom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 bwMode="auto">
      <a:prstGeom prst="rect">
        <a:avLst/>
      </a:prstGeom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 bwMode="auto">
      <a:prstGeom prst="rect">
        <a:avLst/>
      </a:prstGeom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 bwMode="auto">
      <a:prstGeom prst="rect">
        <a:avLst/>
      </a:prstGeom>
      <a:ln w="9525">
        <a:solidFill>
          <a:schemeClr val="phClr"/>
        </a:solidFill>
      </a:ln>
    </cs:spPr>
  </cs:dataPointMarker>
  <cs:dataPointWireframe>
    <cs:lnRef idx="0">
      <cs:styleClr val="auto"/>
    </cs:lnRef>
    <cs:fillRef idx="0"/>
    <cs:effectRef idx="0"/>
    <cs:fontRef idx="minor">
      <a:schemeClr val="tx1"/>
    </cs:fontRef>
    <cs:spPr bwMode="auto">
      <a:prstGeom prst="rect">
        <a:avLst/>
      </a:prstGeom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 bwMode="auto">
      <a:prstGeom prst="rect">
        <a:avLst/>
      </a:prstGeom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200"/>
  </cs:dataTable>
  <cs:downBar>
    <cs:lnRef idx="0"/>
    <cs:fillRef idx="0"/>
    <cs:effectRef idx="0"/>
    <cs:fontRef idx="minor">
      <a:schemeClr val="tx1"/>
    </cs:fontRef>
    <cs:spPr bwMode="auto">
      <a:prstGeom prst="rect">
        <a:avLst/>
      </a:prstGeom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 bwMode="auto">
      <a:prstGeom prst="rect">
        <a:avLst/>
      </a:prstGeom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200"/>
  </cs:seriesAxis>
  <cs:series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50" b="0" spc="0"/>
  </cs:title>
  <cs:trendline>
    <cs:lnRef idx="0">
      <cs:styleClr val="auto"/>
    </cs:lnRef>
    <cs:fillRef idx="0"/>
    <cs:effectRef idx="0"/>
    <cs:fontRef idx="minor">
      <a:schemeClr val="tx1"/>
    </cs:fontRef>
    <cs:spPr bwMode="auto">
      <a:prstGeom prst="rect">
        <a:avLst/>
      </a:prstGeom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200"/>
  </cs:trendlineLabel>
  <cs:upBar>
    <cs:lnRef idx="0"/>
    <cs:fillRef idx="0"/>
    <cs:effectRef idx="0"/>
    <cs:fontRef idx="minor">
      <a:schemeClr val="tx1"/>
    </cs:fontRef>
    <cs:spPr bwMode="auto">
      <a:prstGeom prst="rect">
        <a:avLst/>
      </a:prstGeom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200"/>
  </cs:valueAxis>
  <cs:wall>
    <cs:lnRef idx="0"/>
    <cs:fillRef idx="0"/>
    <cs:effectRef idx="0"/>
    <cs:fontRef idx="minor">
      <a:schemeClr val="tx1"/>
    </cs:fontRef>
    <cs:spPr bwMode="auto">
      <a:prstGeom prst="rect">
        <a:avLst/>
      </a:prstGeom>
      <a:noFill/>
      <a:ln>
        <a:noFill/>
      </a:ln>
    </cs:spPr>
  </cs:wall>
  <cs:dataPointMarkerLayout symbol="circle" size="5"/>
</cs:chartStyle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987B9F48-05EC-4DB5-A17E-983EEFE7524B}" type="datetimeFigureOut">
              <a:rPr lang="ru-RU"/>
              <a:t/>
            </a:fld>
            <a:endParaRPr lang="ru-RU"/>
          </a:p>
        </p:txBody>
      </p:sp>
      <p:sp>
        <p:nvSpPr>
          <p:cNvPr id="4" name="Образ слайда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 b="1">
                <a:latin typeface="Times New Roman"/>
                <a:ea typeface="Calibri"/>
                <a:cs typeface="Times New Roman"/>
              </a:rPr>
              <a:t>Добрый день, уважаемая комиссия. </a:t>
            </a:r>
            <a:endParaRPr/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1">
              <a:latin typeface="Times New Roman"/>
              <a:ea typeface="Calibri"/>
              <a:cs typeface="Times New Roman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 b="1">
                <a:latin typeface="Times New Roman"/>
                <a:ea typeface="Calibri"/>
                <a:cs typeface="Times New Roman"/>
              </a:rPr>
              <a:t>Поставленные задачи на дипломное проектирование:</a:t>
            </a:r>
            <a:br>
              <a:rPr lang="ru-RU" sz="1800" b="1">
                <a:latin typeface="Times New Roman"/>
                <a:ea typeface="Calibri"/>
                <a:cs typeface="Times New Roman"/>
              </a:rPr>
            </a:b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1. Разработать программное обеспечение фреймворка для автоматизации тестирования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,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используя язык программирования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C#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и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JavaScript,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а также платформу .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NET 8</a:t>
            </a:r>
            <a:b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</a:b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2. Выполнить эргономическое проектирование фреймворка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, а именно: разработать алгоритмы работы пользователя, эргономические требования и сценарии информационного взаимодействия, оценить эргономичность фреймворка</a:t>
            </a:r>
            <a:b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</a:b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3. Провести функциональное и юзабилити тестирование разработанной системы</a:t>
            </a:r>
            <a:br>
              <a:rPr lang="ru-RU" sz="1800">
                <a:latin typeface="Times New Roman"/>
                <a:ea typeface="Calibri"/>
                <a:cs typeface="Times New Roman"/>
              </a:rPr>
            </a:br>
            <a:r>
              <a:rPr lang="ru-RU" sz="1800" b="1">
                <a:latin typeface="Times New Roman"/>
                <a:ea typeface="Calibri"/>
                <a:cs typeface="Times New Roman"/>
              </a:rPr>
              <a:t>Назначение разработки:</a:t>
            </a:r>
            <a:r>
              <a:rPr lang="ru-RU" sz="1800">
                <a:latin typeface="Times New Roman"/>
                <a:ea typeface="Calibri"/>
                <a:cs typeface="Times New Roman"/>
              </a:rPr>
              <a:t> </a:t>
            </a:r>
            <a:br>
              <a:rPr lang="ru-RU" sz="1800">
                <a:latin typeface="Times New Roman"/>
                <a:ea typeface="Calibri"/>
                <a:cs typeface="Times New Roman"/>
              </a:rPr>
            </a:br>
            <a:r>
              <a:rPr lang="ru-RU" sz="1800">
                <a:latin typeface="Times New Roman"/>
                <a:ea typeface="Calibri"/>
                <a:cs typeface="Times New Roman"/>
              </a:rPr>
              <a:t>Предназначено для всех людей, вовлеченных в тестирования: инженеры по тестированию ПО, автоматизаторы тестирования, </a:t>
            </a:r>
            <a:r>
              <a:rPr lang="en-US" sz="1800">
                <a:latin typeface="Times New Roman"/>
                <a:ea typeface="Calibri"/>
                <a:cs typeface="Times New Roman"/>
              </a:rPr>
              <a:t>QA</a:t>
            </a:r>
            <a:r>
              <a:rPr lang="ru-RU" sz="1800">
                <a:latin typeface="Times New Roman"/>
                <a:ea typeface="Calibri"/>
                <a:cs typeface="Times New Roman"/>
              </a:rPr>
              <a:t>-менеджеры</a:t>
            </a:r>
            <a:r>
              <a:rPr lang="ru-RU" sz="1800">
                <a:latin typeface="Times New Roman"/>
                <a:ea typeface="Calibri"/>
                <a:cs typeface="Times New Roman"/>
              </a:rPr>
              <a:t>, разработчики.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 lvl="0"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пятом плакате представлены эскизы рабочих окон программной разработки. Тут нарисованы основные модули: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Модуль тестируемой страницы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Calibri"/>
                <a:cs typeface="Times New Roman"/>
              </a:rPr>
              <a:t> и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ISOCPEUR"/>
                <a:cs typeface="Times New Roman"/>
              </a:rPr>
              <a:t>Модуль тестового сценария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1030691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7072391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шестом плакате представлен пример готового автоматического теста с использованием фреймворка. Тестируется веб-сайт БГУИР.</a:t>
            </a:r>
            <a:endParaRPr lang="ru-RU"/>
          </a:p>
        </p:txBody>
      </p:sp>
      <p:sp>
        <p:nvSpPr>
          <p:cNvPr id="700152095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2FBE006-F79B-A1FC-A896-E09D8BDA92F2}" type="slidenum">
              <a:rPr lang="ru-RU"/>
              <a:t/>
            </a:fld>
            <a:endParaRPr lang="ru-RU"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На данном слайде представлены результаты функционального тестирования. Общее количество дефектов – 4. Все дефекты обнаружены и исправлены.</a:t>
            </a: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На следующем слайде представлены результаты юзабилити-тестирования. За основу были выбраны Эвристики Нильсена. Разработанная инф система содержит 7 из 10 эвристик.</a:t>
            </a: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Поставленные задачи на дипломного проектирование решены, цель достигнута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Результаты дипломного проекта представлены в виде тезисов на 60 СНТК.</a:t>
            </a: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200">
                <a:latin typeface="Times New Roman"/>
                <a:ea typeface="Calibri"/>
                <a:cs typeface="Times New Roman"/>
              </a:rPr>
              <a:t>Так же элементы разработанного фреймворка используются в разработке на ЗАО «Итранзишн</a:t>
            </a:r>
            <a:r>
              <a:rPr lang="ru-RU" sz="1200">
                <a:latin typeface="Times New Roman"/>
                <a:ea typeface="Calibri"/>
                <a:cs typeface="Times New Roman"/>
              </a:rPr>
              <a:t>». Спасибо за внимание, доклад окончен.</a:t>
            </a:r>
            <a:endParaRPr lang="ru-RU" sz="120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После исправления дефектов, обнаруженных на этапе тестирования, система исправлена и готова к эксплуатации. На слайде представлен видеоролик с работой фреймворка. Сначала показаны шаги автоматизированных сценариев. Затем их автоматическое выполнение фреймворком на сайте БГУИР.</a:t>
            </a:r>
            <a:endParaRPr lang="ru-RU" sz="1800">
              <a:latin typeface="Calibri"/>
              <a:ea typeface="Calibri"/>
              <a:cs typeface="Times New Roman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первом чертеже</a:t>
            </a:r>
            <a:r>
              <a:rPr lang="ru-RU" sz="1800" b="1">
                <a:latin typeface="Times New Roman"/>
                <a:ea typeface="Calibri"/>
                <a:cs typeface="Times New Roman"/>
              </a:rPr>
              <a:t> </a:t>
            </a:r>
            <a:r>
              <a:rPr lang="ru-RU" sz="1800">
                <a:latin typeface="Times New Roman"/>
                <a:ea typeface="Calibri"/>
                <a:cs typeface="Times New Roman"/>
              </a:rPr>
              <a:t>представлена структура Классов фреймворка, где указаны все программные модули и их компоненты. Классы, поля, методы и файлы.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втором чертеже представлена диаграмма вариантов использования. Она отражает функции, доступные для различных пользователей, с системой взаимодействуют 2 роли пользователей – «Пользователь» и «Контрибьютор»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третьем чертеже представлена диаграмма деятельности потребителя и его путь работы с фреймворком. Фреймворк специально разрабатывался так, чтобы не нужна была регистрация и потребитель быстро смог автоматизировать свои тестовые сценарии.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955013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10629254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Дополнительно представлена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Calibri"/>
                <a:cs typeface="Times New Roman"/>
              </a:rPr>
              <a:t>диаграмма деятельности </a:t>
            </a:r>
            <a:r>
              <a:rPr lang="ru-RU" sz="1800">
                <a:latin typeface="Times New Roman"/>
                <a:ea typeface="Calibri"/>
                <a:cs typeface="Times New Roman"/>
              </a:rPr>
              <a:t>в роли </a:t>
            </a:r>
            <a:r>
              <a:rPr lang="en-US" sz="1800">
                <a:latin typeface="Times New Roman"/>
                <a:ea typeface="Calibri"/>
                <a:cs typeface="Times New Roman"/>
              </a:rPr>
              <a:t>“</a:t>
            </a:r>
            <a:r>
              <a:rPr lang="ru-RU" sz="1800">
                <a:latin typeface="Times New Roman"/>
                <a:ea typeface="Calibri"/>
                <a:cs typeface="Times New Roman"/>
              </a:rPr>
              <a:t>Контрибьютор</a:t>
            </a:r>
            <a:r>
              <a:rPr lang="en-US" sz="1800">
                <a:latin typeface="Times New Roman"/>
                <a:ea typeface="Calibri"/>
                <a:cs typeface="Times New Roman"/>
              </a:rPr>
              <a:t>”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endParaRPr lang="ru-RU"/>
          </a:p>
        </p:txBody>
      </p:sp>
      <p:sp>
        <p:nvSpPr>
          <p:cNvPr id="61147809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931FD4A-EAF2-D6BF-D91B-A3B358DA3EC2}" type="slidenum">
              <a:rPr lang="ru-RU"/>
              <a:t/>
            </a:fld>
            <a:endParaRPr lang="ru-RU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1800">
                <a:latin typeface="Times New Roman"/>
                <a:ea typeface="Calibri"/>
                <a:cs typeface="Times New Roman"/>
              </a:rPr>
              <a:t>На четвертом чертеже представлена структурная схема фреймворка. На ней показан процесс создания среды для симуляции действий, которые будут выполнятся автоматически.</a:t>
            </a:r>
            <a:endParaRPr lang="ru-RU" sz="180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 sz="1800">
                <a:latin typeface="Times New Roman"/>
                <a:ea typeface="Calibri"/>
              </a:rPr>
              <a:t>На седьмом плакате представлены результаты эргономической оценки, оценка показала, что показатель эргономичности системы равен 0,9, что соответствует оценке отлично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 sz="1800">
                <a:latin typeface="Times New Roman"/>
                <a:ea typeface="Calibri"/>
              </a:rPr>
              <a:t>Представлены результаты эргономической оценки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91ECA-2A0D-4B43-B56A-E824956E2F4C}" type="slidenum">
              <a:rPr lang="ru-RU"/>
              <a:t/>
            </a:fld>
            <a:endParaRPr lang="ru-RU"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7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1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>
              <a:defRPr/>
            </a:pP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1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1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_rels/slideMaster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5C0A743-738D-4697-954E-71DEACC2E4C2}" type="datetimeFigureOut">
              <a:rPr/>
              <a:t/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67B9446-6C3D-47D8-8DD2-B1525DEB3546}" type="slidenum">
              <a:rPr/>
              <a:t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>
        <a:lnSpc>
          <a:spcPct val="90000"/>
        </a:lnSpc>
        <a:spcBef>
          <a:spcPts val="0"/>
        </a:spcBef>
        <a:buNone/>
        <a:defRPr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>
        <a:lnSpc>
          <a:spcPct val="90000"/>
        </a:lnSpc>
        <a:spcBef>
          <a:spcPts val="750"/>
        </a:spcBef>
        <a:buFont typeface="Arial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5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chart" Target="../charts/chart1.xml" 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Relationship Id="rId4" Type="http://schemas.openxmlformats.org/officeDocument/2006/relationships/image" Target="../media/image14.jp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microsoft.com/office/2007/relationships/media" Target="../media/media1.mp4"/><Relationship Id="rId5" Type="http://schemas.openxmlformats.org/officeDocument/2006/relationships/video" Target="../media/media1.mp4" 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678611" y="676275"/>
            <a:ext cx="10834776" cy="4542706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ru-RU" sz="5400" i="1">
                <a:latin typeface="ISOCPEUR"/>
              </a:rPr>
              <a:t>Фреймворк для автоматизации тестирования веб-интерфейсов на платформе </a:t>
            </a:r>
            <a:r>
              <a:rPr lang="en-US" sz="5400" i="1">
                <a:latin typeface="ISOCPEUR"/>
              </a:rPr>
              <a:t>.NET 8</a:t>
            </a:r>
            <a:r>
              <a:rPr lang="ru-RU" sz="5400" i="1">
                <a:latin typeface="ISOCPEUR"/>
              </a:rPr>
              <a:t> и его эргономическое обеспечение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7344698" y="5899355"/>
            <a:ext cx="4847302" cy="958645"/>
          </a:xfrm>
        </p:spPr>
        <p:txBody>
          <a:bodyPr>
            <a:normAutofit/>
          </a:bodyPr>
          <a:lstStyle/>
          <a:p>
            <a:pPr algn="just">
              <a:defRPr/>
            </a:pPr>
            <a:r>
              <a:rPr lang="ru-RU" i="1">
                <a:latin typeface="ISOCPEUR"/>
              </a:rPr>
              <a:t>Сирко Алексей Сергеевич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62508" y="6495996"/>
            <a:ext cx="429491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8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129462"/>
            <a:ext cx="12192000" cy="590204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Результаты эргономической оценки</a:t>
            </a:r>
            <a:endParaRPr/>
          </a:p>
        </p:txBody>
      </p:sp>
      <p:graphicFrame>
        <p:nvGraphicFramePr>
          <p:cNvPr id="385080867" name=""/>
          <p:cNvGraphicFramePr>
            <a:graphicFrameLocks xmlns:a="http://schemas.openxmlformats.org/drawingml/2006/main"/>
          </p:cNvGraphicFramePr>
          <p:nvPr/>
        </p:nvGraphicFramePr>
        <p:xfrm>
          <a:off x="1773464" y="719665"/>
          <a:ext cx="8127999" cy="54186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62508" y="6495996"/>
            <a:ext cx="429491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9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" y="0"/>
            <a:ext cx="12192000" cy="590204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Результаты эргономической оценки</a:t>
            </a:r>
            <a:endParaRPr/>
          </a:p>
        </p:txBody>
      </p:sp>
      <p:sp>
        <p:nvSpPr>
          <p:cNvPr id="197818422" name=""/>
          <p:cNvSpPr txBox="1"/>
          <p:nvPr/>
        </p:nvSpPr>
        <p:spPr bwMode="auto">
          <a:xfrm flipH="0" flipV="0">
            <a:off x="231994" y="653142"/>
            <a:ext cx="687117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/>
              <a:t>Эргономичность системы оценивалась экспертным методом</a:t>
            </a:r>
            <a:endParaRPr/>
          </a:p>
        </p:txBody>
      </p:sp>
      <p:pic>
        <p:nvPicPr>
          <p:cNvPr id="7910609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31994" y="1172589"/>
            <a:ext cx="5981699" cy="2590799"/>
          </a:xfrm>
          <a:prstGeom prst="rect">
            <a:avLst/>
          </a:prstGeom>
        </p:spPr>
      </p:pic>
      <p:pic>
        <p:nvPicPr>
          <p:cNvPr id="124865924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231994" y="4249864"/>
            <a:ext cx="6019799" cy="1590674"/>
          </a:xfrm>
          <a:prstGeom prst="rect">
            <a:avLst/>
          </a:prstGeom>
        </p:spPr>
      </p:pic>
      <p:pic>
        <p:nvPicPr>
          <p:cNvPr id="1275980565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6491966" y="653142"/>
            <a:ext cx="5403643" cy="1876084"/>
          </a:xfrm>
          <a:prstGeom prst="rect">
            <a:avLst/>
          </a:prstGeom>
        </p:spPr>
      </p:pic>
      <p:pic>
        <p:nvPicPr>
          <p:cNvPr id="617056488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6280337" y="2775857"/>
            <a:ext cx="5911662" cy="723899"/>
          </a:xfrm>
          <a:prstGeom prst="rect">
            <a:avLst/>
          </a:prstGeom>
        </p:spPr>
      </p:pic>
      <p:pic>
        <p:nvPicPr>
          <p:cNvPr id="1515929284" name="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 flipH="0" flipV="0">
            <a:off x="6395211" y="3637920"/>
            <a:ext cx="5681916" cy="24077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108058"/>
            <a:ext cx="12192000" cy="526834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Эскизы рабочих окон программы</a:t>
            </a:r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70822" y="6492875"/>
            <a:ext cx="421178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8</a:t>
            </a:r>
            <a:endParaRPr/>
          </a:p>
        </p:txBody>
      </p:sp>
      <p:pic>
        <p:nvPicPr>
          <p:cNvPr id="139260433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155574" y="774930"/>
            <a:ext cx="6268389" cy="5256593"/>
          </a:xfrm>
          <a:prstGeom prst="rect">
            <a:avLst/>
          </a:prstGeom>
        </p:spPr>
      </p:pic>
      <p:sp>
        <p:nvSpPr>
          <p:cNvPr id="1080139221" name="Заголовок 1"/>
          <p:cNvSpPr>
            <a:spLocks noGrp="1"/>
          </p:cNvSpPr>
          <p:nvPr/>
        </p:nvSpPr>
        <p:spPr bwMode="auto">
          <a:xfrm flipH="0" flipV="0">
            <a:off x="-2569028" y="5966040"/>
            <a:ext cx="11034064" cy="526833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ru-RU" sz="2400" i="1">
                <a:latin typeface="ISOCPEUR"/>
              </a:rPr>
              <a:t>Модуль тестируемой страницы</a:t>
            </a:r>
            <a:endParaRPr/>
          </a:p>
        </p:txBody>
      </p:sp>
      <p:pic>
        <p:nvPicPr>
          <p:cNvPr id="1374615387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rot="0" flipH="0" flipV="0">
            <a:off x="6095999" y="716220"/>
            <a:ext cx="5940424" cy="5249820"/>
          </a:xfrm>
          <a:prstGeom prst="rect">
            <a:avLst/>
          </a:prstGeom>
        </p:spPr>
      </p:pic>
      <p:sp>
        <p:nvSpPr>
          <p:cNvPr id="854550318" name="Заголовок 1"/>
          <p:cNvSpPr>
            <a:spLocks noGrp="1"/>
          </p:cNvSpPr>
          <p:nvPr/>
        </p:nvSpPr>
        <p:spPr bwMode="auto">
          <a:xfrm flipH="0" flipV="0">
            <a:off x="3243942" y="6031524"/>
            <a:ext cx="11034063" cy="526833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ru-RU" sz="2400" i="1">
                <a:latin typeface="ISOCPEUR"/>
              </a:rPr>
              <a:t>Модуль тестового сценария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0760351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108057"/>
            <a:ext cx="12192000" cy="526833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Примеры реализованных автоматизированных тестов</a:t>
            </a:r>
            <a:endParaRPr/>
          </a:p>
        </p:txBody>
      </p:sp>
      <p:sp>
        <p:nvSpPr>
          <p:cNvPr id="1863693922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70822" y="6492874"/>
            <a:ext cx="421177" cy="365124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9</a:t>
            </a:r>
            <a:endParaRPr/>
          </a:p>
        </p:txBody>
      </p:sp>
      <p:pic>
        <p:nvPicPr>
          <p:cNvPr id="39616236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08214" y="979714"/>
            <a:ext cx="5476874" cy="5381624"/>
          </a:xfrm>
          <a:prstGeom prst="rect">
            <a:avLst/>
          </a:prstGeom>
        </p:spPr>
      </p:pic>
      <p:pic>
        <p:nvPicPr>
          <p:cNvPr id="103969133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104486" y="1716540"/>
            <a:ext cx="5876924" cy="3581399"/>
          </a:xfrm>
          <a:prstGeom prst="rect">
            <a:avLst/>
          </a:prstGeom>
        </p:spPr>
      </p:pic>
      <p:sp>
        <p:nvSpPr>
          <p:cNvPr id="2034922694" name="Заголовок 1"/>
          <p:cNvSpPr>
            <a:spLocks noGrp="1"/>
          </p:cNvSpPr>
          <p:nvPr/>
        </p:nvSpPr>
        <p:spPr bwMode="auto">
          <a:xfrm flipH="0" flipV="0">
            <a:off x="3649436" y="5834505"/>
            <a:ext cx="11034063" cy="526833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ru-RU" sz="2400" i="1">
                <a:latin typeface="ISOCPEUR"/>
              </a:rPr>
              <a:t>Пример тестов для сайта БГУИР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187954" y="6495996"/>
            <a:ext cx="1004046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10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-101599" y="64302"/>
            <a:ext cx="12192000" cy="590204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Результаты функционального тестирования</a:t>
            </a:r>
            <a:endParaRPr/>
          </a:p>
        </p:txBody>
      </p:sp>
      <p:pic>
        <p:nvPicPr>
          <p:cNvPr id="204856167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01598" y="967850"/>
            <a:ext cx="5994400" cy="5389025"/>
          </a:xfrm>
          <a:prstGeom prst="rect">
            <a:avLst/>
          </a:prstGeom>
        </p:spPr>
      </p:pic>
      <p:pic>
        <p:nvPicPr>
          <p:cNvPr id="212640786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259285" y="726328"/>
            <a:ext cx="5117678" cy="58720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450320" y="6495996"/>
            <a:ext cx="741679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11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-1" y="207392"/>
            <a:ext cx="12192000" cy="590204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Итоги юзабилити тестирования (устно)</a:t>
            </a:r>
            <a:endParaRPr/>
          </a:p>
        </p:txBody>
      </p:sp>
      <p:sp>
        <p:nvSpPr>
          <p:cNvPr id="1309557909" name=""/>
          <p:cNvSpPr txBox="1"/>
          <p:nvPr/>
        </p:nvSpPr>
        <p:spPr bwMode="auto">
          <a:xfrm flipH="0" flipV="0">
            <a:off x="273535" y="960881"/>
            <a:ext cx="11378091" cy="498415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ru-RU" sz="3200"/>
              <a:t>Для проведения юзабилити-тестирования была выбрана методика на основе экспертного подхода, которая руководствуется </a:t>
            </a:r>
            <a:r>
              <a:rPr sz="3200"/>
              <a:t>эвристиками Якоба Нильсена</a:t>
            </a:r>
            <a:r>
              <a:rPr lang="ru-RU" sz="3200"/>
              <a:t>. </a:t>
            </a:r>
            <a:r>
              <a:rPr sz="3200"/>
              <a:t>Для сравнения наличия эвристик Нильсена в разработанном фреймворке и наличия эвристик в аналогах были использованы веб-сервисы: </a:t>
            </a:r>
            <a:r>
              <a:rPr lang="en-US" sz="3200">
                <a:solidFill>
                  <a:srgbClr val="111111"/>
                </a:solidFill>
                <a:latin typeface="Times New Roman"/>
                <a:ea typeface="Times New Roman"/>
                <a:cs typeface="Times New Roman"/>
              </a:rPr>
              <a:t>Cypress</a:t>
            </a:r>
            <a:r>
              <a:rPr sz="3200">
                <a:solidFill>
                  <a:srgbClr val="111111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3200"/>
              <a:t>и </a:t>
            </a:r>
            <a:r>
              <a:rPr lang="en-US" sz="3200"/>
              <a:t>PlayWrigh</a:t>
            </a:r>
            <a:br>
              <a:rPr sz="3200"/>
            </a:br>
            <a:r>
              <a:rPr sz="3200"/>
              <a:t>Анализ показал, что юзабилити системы хорошее, в разработанном фреймворке 7 из 10 эвристик соблюдены. </a:t>
            </a:r>
            <a:r>
              <a:rPr lang="ru-RU" sz="3200"/>
              <a:t>С</a:t>
            </a:r>
            <a:r>
              <a:rPr sz="3200"/>
              <a:t>амый сильный конкурент из аналогов – </a:t>
            </a:r>
            <a:r>
              <a:rPr lang="en-US" sz="3200"/>
              <a:t>Cypress</a:t>
            </a:r>
            <a:r>
              <a:rPr sz="3200"/>
              <a:t>, в этом фреймворке соблюдено 4 эвристик из 10.</a:t>
            </a:r>
            <a:endParaRPr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480378" y="642619"/>
            <a:ext cx="10610409" cy="5280661"/>
          </a:xfrm>
        </p:spPr>
        <p:txBody>
          <a:bodyPr anchor="t">
            <a:noAutofit/>
          </a:bodyPr>
          <a:lstStyle/>
          <a:p>
            <a:pPr algn="l">
              <a:defRPr/>
            </a:pPr>
            <a:r>
              <a:rPr lang="ru-RU" sz="4000" b="1" i="1">
                <a:solidFill>
                  <a:prstClr val="black"/>
                </a:solidFill>
                <a:latin typeface="ISOCPEUR"/>
              </a:rPr>
              <a:t>Результаты дипломного проекта:</a:t>
            </a:r>
            <a:br>
              <a:rPr lang="en-US" sz="4000" b="1" i="1">
                <a:solidFill>
                  <a:prstClr val="black"/>
                </a:solidFill>
                <a:latin typeface="ISOCPEUR"/>
              </a:rPr>
            </a:br>
            <a:br>
              <a:rPr lang="ru-RU" sz="4000" i="1">
                <a:solidFill>
                  <a:prstClr val="black"/>
                </a:solidFill>
                <a:latin typeface="ISOCPEUR"/>
              </a:rPr>
            </a:b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1. Разработно программное обеспечение фреймворка для автоматизации тестирования</a:t>
            </a:r>
            <a:r>
              <a:rPr lang="en-US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, </a:t>
            </a: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используя язык программирования </a:t>
            </a:r>
            <a:r>
              <a:rPr lang="en-US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C# </a:t>
            </a: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и </a:t>
            </a:r>
            <a:r>
              <a:rPr lang="en-US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JavaScript, </a:t>
            </a: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а также платформу .</a:t>
            </a:r>
            <a:r>
              <a:rPr lang="en-US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NET 8</a:t>
            </a:r>
            <a:br>
              <a:rPr lang="en-US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</a:b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2. Выполнено эргономическое проектирование фреймворка</a:t>
            </a: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, а именно: разработаны алгоритмы работы пользователя, эргономические требования и сценарии информационного взаимодействия, оценена эргономичность фреймворка</a:t>
            </a:r>
            <a:b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</a:br>
            <a:r>
              <a:rPr lang="ru-RU" sz="32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3. Проведены функциональное и юзабилити тестирование разработанной системы</a:t>
            </a:r>
            <a:br>
              <a:rPr lang="ru-RU" sz="3200" i="1">
                <a:latin typeface="ISOCPEUR"/>
              </a:rPr>
            </a:br>
            <a:br>
              <a:rPr lang="ru-RU" sz="3200" i="1">
                <a:latin typeface="ISOCPEUR"/>
              </a:rPr>
            </a:br>
            <a:endParaRPr lang="ru-RU" sz="3200" i="1">
              <a:latin typeface="ISOCPEUR"/>
            </a:endParaRPr>
          </a:p>
        </p:txBody>
      </p:sp>
      <p:sp>
        <p:nvSpPr>
          <p:cNvPr id="4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090788" y="6495996"/>
            <a:ext cx="1101212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13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255604" y="6495996"/>
            <a:ext cx="936395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14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-1" y="487089"/>
            <a:ext cx="12192000" cy="590204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Публикации по теме дипломного проекта:</a:t>
            </a:r>
            <a:endParaRPr/>
          </a:p>
        </p:txBody>
      </p:sp>
      <p:sp>
        <p:nvSpPr>
          <p:cNvPr id="3" name="TextBox 2"/>
          <p:cNvSpPr txBox="1"/>
          <p:nvPr/>
        </p:nvSpPr>
        <p:spPr bwMode="auto">
          <a:xfrm>
            <a:off x="854824" y="1374646"/>
            <a:ext cx="10492786" cy="3078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800" i="1">
                <a:latin typeface="ISOCPEUR"/>
                <a:cs typeface="Times New Roman"/>
              </a:rPr>
              <a:t>Сирко А.С.. </a:t>
            </a:r>
            <a:r>
              <a:rPr lang="ru-RU" sz="28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СПЕЦИФИКА РАЗРАБОТКИ ФРЕЙМВОРКА ДЛЯ АВТОМАТИЗАЦИИ ТЕСТИРОВАНИЯ</a:t>
            </a:r>
            <a:r>
              <a:rPr lang="ru-RU" sz="28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 </a:t>
            </a:r>
            <a:r>
              <a:rPr lang="en-US" sz="2800" i="1">
                <a:latin typeface="ISOCPEUR"/>
                <a:cs typeface="Times New Roman"/>
              </a:rPr>
              <a:t>// </a:t>
            </a:r>
            <a:r>
              <a:rPr lang="ru-RU" sz="2800" i="1">
                <a:latin typeface="ISOCPEUR"/>
                <a:cs typeface="Times New Roman"/>
              </a:rPr>
              <a:t>Электронные системы и технологии </a:t>
            </a:r>
            <a:r>
              <a:rPr lang="en-US" sz="2800" i="1">
                <a:latin typeface="ISOCPEUR"/>
                <a:cs typeface="Times New Roman"/>
              </a:rPr>
              <a:t>[</a:t>
            </a:r>
            <a:r>
              <a:rPr lang="ru-RU" sz="2800" i="1">
                <a:latin typeface="ISOCPEUR"/>
                <a:cs typeface="Times New Roman"/>
              </a:rPr>
              <a:t>Электронный ресурс</a:t>
            </a:r>
            <a:r>
              <a:rPr lang="en-US" sz="2800" i="1">
                <a:latin typeface="ISOCPEUR"/>
                <a:cs typeface="Times New Roman"/>
              </a:rPr>
              <a:t>]: c</a:t>
            </a:r>
            <a:r>
              <a:rPr lang="ru-RU" sz="2800" i="1">
                <a:latin typeface="ISOCPEUR"/>
                <a:cs typeface="Times New Roman"/>
              </a:rPr>
              <a:t>борник</a:t>
            </a:r>
            <a:r>
              <a:rPr lang="ru-RU" sz="2800" i="1">
                <a:latin typeface="ISOCPEUR"/>
                <a:cs typeface="Times New Roman"/>
              </a:rPr>
              <a:t> материалов 60-й научной конференции аспирантов, магистрантов, студентов </a:t>
            </a:r>
            <a:r>
              <a:rPr lang="ru-RU" sz="2800" i="1">
                <a:latin typeface="ISOCPEUR"/>
                <a:cs typeface="Times New Roman"/>
              </a:rPr>
              <a:t>БГУИР</a:t>
            </a:r>
            <a:r>
              <a:rPr lang="ru-RU" sz="2800" i="1">
                <a:latin typeface="ISOCPEUR"/>
                <a:cs typeface="Times New Roman"/>
              </a:rPr>
              <a:t>, Минск, 17-21 апреля 2024</a:t>
            </a:r>
            <a:r>
              <a:rPr lang="en-US" sz="2800" i="1">
                <a:latin typeface="ISOCPEUR"/>
                <a:cs typeface="Times New Roman"/>
              </a:rPr>
              <a:t> </a:t>
            </a:r>
            <a:r>
              <a:rPr lang="ru-RU" sz="2800" i="1">
                <a:latin typeface="ISOCPEUR"/>
                <a:cs typeface="Times New Roman"/>
              </a:rPr>
              <a:t>г.</a:t>
            </a:r>
            <a:r>
              <a:rPr lang="en-US" sz="2800" i="1">
                <a:latin typeface="ISOCPEUR"/>
                <a:cs typeface="Times New Roman"/>
              </a:rPr>
              <a:t>/</a:t>
            </a:r>
            <a:r>
              <a:rPr lang="ru-RU" sz="2800" i="1">
                <a:latin typeface="ISOCPEUR"/>
                <a:cs typeface="Times New Roman"/>
              </a:rPr>
              <a:t> </a:t>
            </a:r>
            <a:r>
              <a:rPr lang="ru-RU" sz="2800" i="1">
                <a:latin typeface="ISOCPEUR"/>
                <a:cs typeface="Times New Roman"/>
              </a:rPr>
              <a:t>редкол</a:t>
            </a:r>
            <a:r>
              <a:rPr lang="ru-RU" sz="2800" i="1">
                <a:latin typeface="ISOCPEUR"/>
                <a:cs typeface="Times New Roman"/>
              </a:rPr>
              <a:t>.</a:t>
            </a:r>
            <a:r>
              <a:rPr lang="en-US" sz="2800" i="1">
                <a:latin typeface="ISOCPEUR"/>
                <a:cs typeface="Times New Roman"/>
              </a:rPr>
              <a:t>: </a:t>
            </a:r>
            <a:r>
              <a:rPr lang="ru-RU" sz="2800" i="1">
                <a:latin typeface="ISOCPEUR"/>
                <a:cs typeface="Times New Roman"/>
              </a:rPr>
              <a:t>Д.В</a:t>
            </a:r>
            <a:r>
              <a:rPr lang="ru-RU" sz="2800" i="1">
                <a:latin typeface="ISOCPEUR"/>
                <a:cs typeface="Times New Roman"/>
              </a:rPr>
              <a:t>. Лихачевский </a:t>
            </a:r>
            <a:r>
              <a:rPr lang="en-US" sz="2800" i="1">
                <a:latin typeface="ISOCPEUR"/>
                <a:cs typeface="Times New Roman"/>
              </a:rPr>
              <a:t>[</a:t>
            </a:r>
            <a:r>
              <a:rPr lang="ru-RU" sz="2800" i="1">
                <a:latin typeface="ISOCPEUR"/>
                <a:cs typeface="Times New Roman"/>
              </a:rPr>
              <a:t>и др.</a:t>
            </a:r>
            <a:r>
              <a:rPr lang="en-US" sz="2800" i="1">
                <a:latin typeface="ISOCPEUR"/>
                <a:cs typeface="Times New Roman"/>
              </a:rPr>
              <a:t>]. </a:t>
            </a:r>
            <a:endParaRPr lang="ru-RU" sz="2800" i="1">
              <a:latin typeface="ISOCPEUR"/>
              <a:cs typeface="Times New Roman"/>
            </a:endParaRPr>
          </a:p>
          <a:p>
            <a:pPr>
              <a:defRPr/>
            </a:pPr>
            <a:r>
              <a:rPr lang="en-US" sz="2800" i="1">
                <a:latin typeface="ISOCPEUR"/>
                <a:cs typeface="Times New Roman"/>
              </a:rPr>
              <a:t>– </a:t>
            </a:r>
            <a:r>
              <a:rPr lang="ru-RU" sz="2800" i="1">
                <a:latin typeface="ISOCPEUR"/>
                <a:cs typeface="Times New Roman"/>
              </a:rPr>
              <a:t>Минск</a:t>
            </a:r>
            <a:r>
              <a:rPr lang="en-US" sz="2800" i="1">
                <a:latin typeface="ISOCPEUR"/>
                <a:cs typeface="Times New Roman"/>
              </a:rPr>
              <a:t>: </a:t>
            </a:r>
            <a:r>
              <a:rPr lang="ru-RU" sz="2800" i="1">
                <a:latin typeface="ISOCPEUR"/>
                <a:cs typeface="Times New Roman"/>
              </a:rPr>
              <a:t>БГУИР, 2024.- С</a:t>
            </a:r>
            <a:r>
              <a:rPr lang="ru-RU" sz="2800" i="1">
                <a:highlight>
                  <a:srgbClr val="FF0000"/>
                </a:highlight>
                <a:latin typeface="ISOCPEUR"/>
                <a:cs typeface="Times New Roman"/>
              </a:rPr>
              <a:t>.675-677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/>
          <p:nvPr/>
        </p:nvSpPr>
        <p:spPr bwMode="auto">
          <a:xfrm>
            <a:off x="0" y="344129"/>
            <a:ext cx="12192000" cy="59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>
              <a:lnSpc>
                <a:spcPct val="90000"/>
              </a:lnSpc>
              <a:spcBef>
                <a:spcPts val="0"/>
              </a:spcBef>
              <a:buNone/>
              <a:defRPr sz="45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ru-RU" sz="3200" i="1">
                <a:solidFill>
                  <a:prstClr val="black"/>
                </a:solidFill>
                <a:latin typeface="ISOCPEUR"/>
              </a:rPr>
              <a:t>Наличие справки о внедрении</a:t>
            </a:r>
            <a:endParaRPr lang="ru-RU" sz="3200" i="1">
              <a:latin typeface="ISOCPEUR"/>
            </a:endParaRPr>
          </a:p>
        </p:txBody>
      </p:sp>
      <p:sp>
        <p:nvSpPr>
          <p:cNvPr id="2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161336" y="6495996"/>
            <a:ext cx="1030663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15</a:t>
            </a:r>
            <a:endParaRPr/>
          </a:p>
        </p:txBody>
      </p:sp>
      <p:sp>
        <p:nvSpPr>
          <p:cNvPr id="1224719480" name="Заголовок 1"/>
          <p:cNvSpPr txBox="1"/>
          <p:nvPr/>
        </p:nvSpPr>
        <p:spPr bwMode="auto">
          <a:xfrm>
            <a:off x="152399" y="3129116"/>
            <a:ext cx="12191999" cy="599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>
              <a:lnSpc>
                <a:spcPct val="90000"/>
              </a:lnSpc>
              <a:spcBef>
                <a:spcPts val="0"/>
              </a:spcBef>
              <a:buNone/>
              <a:defRPr sz="45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ru-RU" sz="3200" i="1">
                <a:solidFill>
                  <a:prstClr val="black"/>
                </a:solidFill>
                <a:latin typeface="ISOCPEUR"/>
              </a:rPr>
              <a:t>В процессе предоставления</a:t>
            </a:r>
            <a:endParaRPr lang="ru-RU" sz="3200" i="1">
              <a:latin typeface="ISOCPEU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 flipH="0" flipV="0">
            <a:off x="347661" y="31836"/>
            <a:ext cx="11713410" cy="6643599"/>
          </a:xfrm>
        </p:spPr>
        <p:txBody>
          <a:bodyPr anchor="t">
            <a:noAutofit/>
          </a:bodyPr>
          <a:lstStyle/>
          <a:p>
            <a:pPr algn="l">
              <a:defRPr/>
            </a:pPr>
            <a:r>
              <a:rPr lang="ru-RU" sz="3200" b="1" i="1">
                <a:latin typeface="ISOCPEUR"/>
              </a:rPr>
              <a:t>Цель дипломного проекта:</a:t>
            </a:r>
            <a:r>
              <a:rPr lang="ru-RU" sz="3200" i="1">
                <a:latin typeface="ISOCPEUR"/>
              </a:rPr>
              <a:t> </a:t>
            </a:r>
            <a:br>
              <a:rPr lang="ru-RU" sz="3200" i="1">
                <a:latin typeface="ISOCPEUR"/>
              </a:rPr>
            </a:br>
            <a:r>
              <a:rPr lang="ru-RU" sz="3200" i="1">
                <a:latin typeface="ISOCPEUR"/>
              </a:rPr>
              <a:t>Разработать </a:t>
            </a:r>
            <a:r>
              <a:rPr lang="ru-RU" sz="3200" i="1">
                <a:latin typeface="ISOCPEUR"/>
                <a:ea typeface="Calibri"/>
              </a:rPr>
              <a:t>фреймворк для автоматизации тестирования веб-интерфейсов</a:t>
            </a:r>
            <a:r>
              <a:rPr lang="ru-RU" sz="3200" i="1">
                <a:latin typeface="ISOCPEUR"/>
              </a:rPr>
              <a:t> на платформе .</a:t>
            </a:r>
            <a:r>
              <a:rPr lang="en-US" sz="3200" i="1">
                <a:latin typeface="ISOCPEUR"/>
              </a:rPr>
              <a:t>NET 8</a:t>
            </a:r>
            <a:br>
              <a:rPr lang="ru-RU" sz="3200" i="1">
                <a:latin typeface="ISOCPEUR"/>
              </a:rPr>
            </a:br>
            <a:br>
              <a:rPr lang="ru-RU" sz="3200" b="1" i="1">
                <a:latin typeface="ISOCPEUR"/>
              </a:rPr>
            </a:br>
            <a:r>
              <a:rPr lang="ru-RU" sz="3200" b="1" i="1">
                <a:latin typeface="ISOCPEUR"/>
              </a:rPr>
              <a:t>Поставленные задачи на дипломное проектирование:</a:t>
            </a:r>
            <a:br>
              <a:rPr lang="ru-RU" sz="3200" b="1" i="1">
                <a:latin typeface="ISOCPEUR"/>
              </a:rPr>
            </a:br>
            <a:r>
              <a:rPr lang="ru-RU" sz="3000" i="1">
                <a:latin typeface="ISOCPEUR"/>
              </a:rPr>
              <a:t>1. Разработать программное обеспечение фреймворка для автоматизации тестирования</a:t>
            </a:r>
            <a:r>
              <a:rPr lang="en-US" sz="3000" i="1">
                <a:latin typeface="ISOCPEUR"/>
              </a:rPr>
              <a:t>, </a:t>
            </a:r>
            <a:r>
              <a:rPr lang="ru-RU" sz="3000" i="1">
                <a:latin typeface="ISOCPEUR"/>
              </a:rPr>
              <a:t>используя язык программирования </a:t>
            </a:r>
            <a:r>
              <a:rPr lang="en-US" sz="3000" i="1">
                <a:latin typeface="ISOCPEUR"/>
              </a:rPr>
              <a:t>C# </a:t>
            </a:r>
            <a:r>
              <a:rPr lang="ru-RU" sz="3000" i="1">
                <a:latin typeface="ISOCPEUR"/>
              </a:rPr>
              <a:t>и </a:t>
            </a:r>
            <a:r>
              <a:rPr lang="en-US" sz="3000" i="1">
                <a:latin typeface="ISOCPEUR"/>
              </a:rPr>
              <a:t>JavaScript, </a:t>
            </a:r>
            <a:r>
              <a:rPr lang="ru-RU" sz="3000" i="1">
                <a:latin typeface="ISOCPEUR"/>
              </a:rPr>
              <a:t>а также платформу .</a:t>
            </a:r>
            <a:r>
              <a:rPr lang="en-US" sz="3000" i="1">
                <a:latin typeface="ISOCPEUR"/>
              </a:rPr>
              <a:t>NET 8</a:t>
            </a:r>
            <a:br>
              <a:rPr lang="en-US" sz="3000" i="1">
                <a:latin typeface="ISOCPEUR"/>
              </a:rPr>
            </a:br>
            <a:r>
              <a:rPr lang="ru-RU" sz="3000" i="1">
                <a:latin typeface="ISOCPEUR"/>
              </a:rPr>
              <a:t>2. Выполнить эргономическое проектирование фреймворка</a:t>
            </a:r>
            <a:r>
              <a:rPr lang="ru-RU" sz="3000" i="1">
                <a:latin typeface="ISOCPEUR"/>
              </a:rPr>
              <a:t>: разработать алгоритмы работы пользователя, эргономические требования и сценарии информационного взаимодействия, оценить эргономичность фреймворка</a:t>
            </a:r>
            <a:br>
              <a:rPr lang="ru-RU" sz="3000" i="1">
                <a:latin typeface="ISOCPEUR"/>
              </a:rPr>
            </a:br>
            <a:r>
              <a:rPr lang="ru-RU" sz="3000" i="1">
                <a:latin typeface="ISOCPEUR"/>
              </a:rPr>
              <a:t>3. Провести функциональное и юзабилити тестирование разработанной системы</a:t>
            </a:r>
            <a:br>
              <a:rPr lang="ru-RU" sz="3200" i="1">
                <a:latin typeface="ISOCPEUR"/>
              </a:rPr>
            </a:br>
            <a:br>
              <a:rPr lang="ru-RU" sz="2800" i="1">
                <a:latin typeface="ISOCPEUR"/>
              </a:rPr>
            </a:br>
            <a:br>
              <a:rPr lang="ru-RU" sz="2800" i="1">
                <a:latin typeface="ISOCPEUR"/>
              </a:rPr>
            </a:br>
            <a:endParaRPr lang="ru-RU" sz="2800" i="1" strike="sngStrike">
              <a:solidFill>
                <a:srgbClr val="FF0000"/>
              </a:solidFill>
              <a:latin typeface="ISOCPEUR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25274" y="6492875"/>
            <a:ext cx="466725" cy="365125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534638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47751084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28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TODO: </a:t>
            </a:r>
            <a:r>
              <a:rPr lang="ru-RU" sz="2800" b="0" i="1" u="none" strike="noStrike" cap="none" spc="0">
                <a:solidFill>
                  <a:schemeClr val="tx1"/>
                </a:solidFill>
                <a:latin typeface="ISOCPEUR"/>
                <a:ea typeface="ISOCPEUR"/>
                <a:cs typeface="ISOCPEUR"/>
              </a:rPr>
              <a:t>стек технологий (логотипы)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450320" y="6495996"/>
            <a:ext cx="741679" cy="365125"/>
          </a:xfrm>
        </p:spPr>
        <p:txBody>
          <a:bodyPr/>
          <a:lstStyle/>
          <a:p>
            <a:pPr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12</a:t>
            </a:r>
            <a:endParaRPr/>
          </a:p>
        </p:txBody>
      </p:sp>
      <p:pic>
        <p:nvPicPr>
          <p:cNvPr id="53684409" name="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flipH="0" flipV="0">
            <a:off x="178285" y="95249"/>
            <a:ext cx="11797392" cy="65833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2000" cy="605068"/>
          </a:xfrm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Структура компонентов фреймворка (диаграмма классов)</a:t>
            </a:r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25274" y="6492875"/>
            <a:ext cx="466725" cy="365125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3</a:t>
            </a:r>
            <a:endParaRPr/>
          </a:p>
        </p:txBody>
      </p:sp>
      <p:pic>
        <p:nvPicPr>
          <p:cNvPr id="51654621" name="Picture 2"/>
          <p:cNvPicPr>
            <a:picLocks noChangeArrowheads="1"/>
          </p:cNvPicPr>
          <p:nvPr/>
        </p:nvPicPr>
        <p:blipFill>
          <a:blip r:embed="rId3">
            <a:alphaModFix/>
          </a:blip>
          <a:srcRect l="0" t="15028" r="0" b="0"/>
          <a:stretch/>
        </p:blipFill>
        <p:spPr bwMode="auto">
          <a:xfrm rot="0" flipH="0" flipV="0">
            <a:off x="1342274" y="651506"/>
            <a:ext cx="9507451" cy="5766309"/>
          </a:xfrm>
          <a:prstGeom prst="rect">
            <a:avLst/>
          </a:prstGeom>
          <a:noFill/>
          <a:ln>
            <a:noFill/>
            <a:miter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63374" y="6492875"/>
            <a:ext cx="428625" cy="365125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4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" y="0"/>
            <a:ext cx="12191998" cy="584156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ru-RU" sz="3200" i="1">
                <a:latin typeface="ISOCPEUR"/>
              </a:rPr>
              <a:t>Диаграмма вариантов использования</a:t>
            </a:r>
            <a:endParaRPr/>
          </a:p>
        </p:txBody>
      </p:sp>
      <p:pic>
        <p:nvPicPr>
          <p:cNvPr id="148393960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3134927" y="568324"/>
            <a:ext cx="6030363" cy="61903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34799" y="6492875"/>
            <a:ext cx="457199" cy="365125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5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1999" cy="638629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2800" i="1">
                <a:latin typeface="ISOCPEUR"/>
              </a:rPr>
              <a:t>Диаграмма деятельности пользователя</a:t>
            </a:r>
            <a:endParaRPr/>
          </a:p>
        </p:txBody>
      </p:sp>
      <p:pic>
        <p:nvPicPr>
          <p:cNvPr id="892023906" name=""/>
          <p:cNvPicPr>
            <a:picLocks noChangeAspect="1"/>
          </p:cNvPicPr>
          <p:nvPr/>
        </p:nvPicPr>
        <p:blipFill>
          <a:blip r:embed="rId3"/>
          <a:srcRect l="23522" t="0" r="17358" b="0"/>
          <a:stretch/>
        </p:blipFill>
        <p:spPr bwMode="auto">
          <a:xfrm rot="0" flipH="0" flipV="0">
            <a:off x="0" y="887766"/>
            <a:ext cx="5454990" cy="5381084"/>
          </a:xfrm>
          <a:prstGeom prst="rect">
            <a:avLst/>
          </a:prstGeom>
        </p:spPr>
      </p:pic>
      <p:pic>
        <p:nvPicPr>
          <p:cNvPr id="156439738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rot="0" flipH="0" flipV="0">
            <a:off x="5220321" y="887766"/>
            <a:ext cx="6789314" cy="52341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5006184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34799" y="6492874"/>
            <a:ext cx="457198" cy="365124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6</a:t>
            </a:r>
            <a:endParaRPr/>
          </a:p>
        </p:txBody>
      </p:sp>
      <p:sp>
        <p:nvSpPr>
          <p:cNvPr id="284758749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1999" cy="638628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2800" i="1">
                <a:latin typeface="ISOCPEUR"/>
              </a:rPr>
              <a:t>Диаграмма деятельности контрибьютора</a:t>
            </a:r>
            <a:endParaRPr/>
          </a:p>
        </p:txBody>
      </p:sp>
      <p:pic>
        <p:nvPicPr>
          <p:cNvPr id="181012862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2903737" y="804538"/>
            <a:ext cx="5715000" cy="49053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>
          <a:xfrm>
            <a:off x="11734799" y="6492875"/>
            <a:ext cx="457199" cy="365125"/>
          </a:xfrm>
        </p:spPr>
        <p:txBody>
          <a:bodyPr/>
          <a:lstStyle/>
          <a:p>
            <a:pPr algn="l">
              <a:defRPr/>
            </a:pPr>
            <a:r>
              <a:rPr lang="ru-RU" sz="3600" i="1">
                <a:solidFill>
                  <a:schemeClr val="tx1"/>
                </a:solidFill>
                <a:latin typeface="ISOCPEUR"/>
              </a:rPr>
              <a:t>7</a:t>
            </a:r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12191999" cy="638629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2800" i="1">
                <a:latin typeface="ISOCPEUR"/>
              </a:rPr>
              <a:t>Структурная схема фреймворка</a:t>
            </a:r>
            <a:endParaRPr/>
          </a:p>
        </p:txBody>
      </p:sp>
      <p:pic>
        <p:nvPicPr>
          <p:cNvPr id="136697638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0" flipH="0" flipV="0">
            <a:off x="775607" y="2122714"/>
            <a:ext cx="9217913" cy="3347357"/>
          </a:xfrm>
          <a:prstGeom prst="rect">
            <a:avLst/>
          </a:prstGeom>
        </p:spPr>
      </p:pic>
      <p:sp>
        <p:nvSpPr>
          <p:cNvPr id="1162757641" name=""/>
          <p:cNvSpPr txBox="1"/>
          <p:nvPr/>
        </p:nvSpPr>
        <p:spPr bwMode="auto">
          <a:xfrm flipH="0" flipV="0">
            <a:off x="395494" y="1189263"/>
            <a:ext cx="5604365" cy="12191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lang="ru-RU" sz="2800">
                <a:latin typeface="Times New Roman"/>
                <a:ea typeface="Times New Roman"/>
                <a:cs typeface="Times New Roman"/>
              </a:rPr>
              <a:t>Структурная схема</a:t>
            </a:r>
            <a:r>
              <a:rPr lang="en-US" sz="2800">
                <a:latin typeface="Times New Roman"/>
                <a:ea typeface="Times New Roman"/>
                <a:cs typeface="Times New Roman"/>
              </a:rPr>
              <a:t> </a:t>
            </a:r>
            <a:r>
              <a:rPr lang="ru-RU" sz="2800">
                <a:latin typeface="Times New Roman"/>
                <a:ea typeface="Times New Roman"/>
                <a:cs typeface="Times New Roman"/>
              </a:rPr>
              <a:t>взаимодействия</a:t>
            </a:r>
            <a:r>
              <a:rPr lang="en-US" sz="2800">
                <a:latin typeface="Times New Roman"/>
                <a:ea typeface="Times New Roman"/>
                <a:cs typeface="Times New Roman"/>
              </a:rPr>
              <a:t> </a:t>
            </a:r>
            <a:r>
              <a:rPr lang="ru-RU" sz="2800">
                <a:latin typeface="Times New Roman"/>
                <a:ea typeface="Times New Roman"/>
                <a:cs typeface="Times New Roman"/>
              </a:rPr>
              <a:t>веб-драйвера с браузером</a:t>
            </a:r>
            <a:r>
              <a:rPr lang="en-US" sz="2800">
                <a:latin typeface="Times New Roman"/>
                <a:ea typeface="Times New Roman"/>
                <a:cs typeface="Times New Roman"/>
              </a:rPr>
              <a:t>:</a:t>
            </a:r>
            <a:endParaRPr lang="en-US" sz="2800">
              <a:latin typeface="Times New Roman"/>
              <a:ea typeface="Times New Roman"/>
              <a:cs typeface="Times New Roman"/>
            </a:endParaRPr>
          </a:p>
          <a:p>
            <a:pPr algn="l"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_rels/theme3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3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ONLYOFFICE/7.3.3.50</Application>
  <DocSecurity>0</DocSecurity>
  <PresentationFormat>Широкоэкранный</PresentationFormat>
  <Paragraphs>0</Paragraphs>
  <Slides>18</Slides>
  <Notes>18</Notes>
  <HiddenSlides>0</HiddenSlides>
  <MMClips>2</MMClips>
  <ScaleCrop>0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Theme 1</vt:lpstr>
      <vt:lpstr>Theme 2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Автоматизированная система трёхмерного моделирования месторождений калийных солей при расчёте рассолопритоков в горные выработки</dc:title>
  <dc:subject/>
  <dc:creator>User</dc:creator>
  <cp:keywords/>
  <dc:description/>
  <dc:identifier/>
  <dc:language/>
  <cp:lastModifiedBy/>
  <cp:revision>86</cp:revision>
  <dcterms:created xsi:type="dcterms:W3CDTF">2020-12-21T17:47:16Z</dcterms:created>
  <dcterms:modified xsi:type="dcterms:W3CDTF">2024-05-18T11:27:43Z</dcterms:modified>
  <cp:category/>
  <cp:contentStatus/>
  <cp:version/>
</cp:coreProperties>
</file>